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jpeg"/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6818" name="直接连接符 21"/>
          <p:cNvSpPr/>
          <p:nvPr/>
        </p:nvSpPr>
        <p:spPr>
          <a:xfrm>
            <a:off x="10637838" y="0"/>
            <a:ext cx="1587" cy="6858000"/>
          </a:xfrm>
          <a:prstGeom prst="line">
            <a:avLst/>
          </a:prstGeom>
          <a:ln w="57150" cap="flat" cmpd="thickThin">
            <a:solidFill>
              <a:srgbClr val="FEC2AD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46819" name="矩形 3"/>
          <p:cNvSpPr/>
          <p:nvPr/>
        </p:nvSpPr>
        <p:spPr>
          <a:xfrm>
            <a:off x="4353719" y="1773238"/>
            <a:ext cx="4508500" cy="17532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5400" b="1" dirty="0">
                <a:solidFill>
                  <a:srgbClr val="FF0000"/>
                </a:solidFill>
                <a:latin typeface="Arial Black" panose="020B0A04020102020204" pitchFamily="34" charset="0"/>
                <a:sym typeface="Century Schoolbook" panose="02040604050505020304" pitchFamily="18" charset="0"/>
              </a:rPr>
              <a:t>Chores</a:t>
            </a:r>
            <a:endParaRPr lang="zh-CN" altLang="en-US" sz="5400" b="1" dirty="0">
              <a:solidFill>
                <a:srgbClr val="FF0000"/>
              </a:solidFill>
              <a:latin typeface="Arial Black" panose="020B0A04020102020204" pitchFamily="34" charset="0"/>
              <a:sym typeface="Century Schoolbook" panose="02040604050505020304" pitchFamily="18" charset="0"/>
            </a:endParaRPr>
          </a:p>
          <a:p>
            <a:pPr algn="ctr"/>
            <a:r>
              <a:rPr lang="en-US" altLang="zh-CN" sz="5400" b="1" dirty="0">
                <a:solidFill>
                  <a:srgbClr val="FF0000"/>
                </a:solidFill>
                <a:latin typeface="Arial Black" panose="020B0A04020102020204" pitchFamily="34" charset="0"/>
                <a:sym typeface="Century Schoolbook" panose="02040604050505020304" pitchFamily="18" charset="0"/>
              </a:rPr>
              <a:t>Le</a:t>
            </a:r>
            <a:r>
              <a:rPr lang="zh-CN" altLang="en-US" sz="5400" b="1" dirty="0">
                <a:solidFill>
                  <a:srgbClr val="FF0000"/>
                </a:solidFill>
                <a:latin typeface="Arial Black" panose="020B0A04020102020204" pitchFamily="34" charset="0"/>
                <a:sym typeface="Century Schoolbook" panose="02040604050505020304" pitchFamily="18" charset="0"/>
              </a:rPr>
              <a:t>t's check</a:t>
            </a:r>
            <a:endParaRPr lang="zh-CN" altLang="en-US" sz="5400" b="1" dirty="0">
              <a:solidFill>
                <a:srgbClr val="FF0000"/>
              </a:solidFill>
              <a:latin typeface="Arial Black" panose="020B0A04020102020204" pitchFamily="34" charset="0"/>
              <a:sym typeface="Century Schoolbook" panose="020406040505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6034" name="Text Box 2"/>
          <p:cNvSpPr txBox="1"/>
          <p:nvPr/>
        </p:nvSpPr>
        <p:spPr>
          <a:xfrm>
            <a:off x="5940425" y="3246438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556035" name="Text Box 3"/>
          <p:cNvSpPr txBox="1"/>
          <p:nvPr/>
        </p:nvSpPr>
        <p:spPr>
          <a:xfrm>
            <a:off x="1560513" y="404813"/>
            <a:ext cx="37560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Let's talk.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556036" name="Picture 4" descr="u=3969916624,1179377433&amp;fm=21&amp;gp=0"/>
          <p:cNvPicPr>
            <a:picLocks noChangeAspect="1"/>
          </p:cNvPicPr>
          <p:nvPr/>
        </p:nvPicPr>
        <p:blipFill>
          <a:blip r:embed="rId1"/>
          <a:srcRect r="836" b="10545"/>
          <a:stretch>
            <a:fillRect/>
          </a:stretch>
        </p:blipFill>
        <p:spPr>
          <a:xfrm>
            <a:off x="1776413" y="1054100"/>
            <a:ext cx="3314700" cy="1873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6037" name="Picture 5" descr="u=3692450434,261362334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413" y="3141663"/>
            <a:ext cx="3451225" cy="2592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4" name="Text Box 6"/>
          <p:cNvSpPr txBox="1"/>
          <p:nvPr/>
        </p:nvSpPr>
        <p:spPr>
          <a:xfrm>
            <a:off x="5448300" y="1052513"/>
            <a:ext cx="5040313" cy="2030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A:What chores does your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</a:rPr>
              <a:t>…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usually do at home?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295" name="Text Box 7"/>
          <p:cNvSpPr txBox="1"/>
          <p:nvPr/>
        </p:nvSpPr>
        <p:spPr>
          <a:xfrm>
            <a:off x="5521325" y="3502025"/>
            <a:ext cx="4824413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B:She/He usually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cleans the bedroom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bldLvl="0"/>
      <p:bldP spid="12295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57058" name="Picture 2" descr="u=4162035804,1380922495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2313" y="333375"/>
            <a:ext cx="3455987" cy="3141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7059" name="Picture 3" descr="u=3276507038,1250809099&amp;fm=21&amp;gp=0"/>
          <p:cNvPicPr>
            <a:picLocks noChangeAspect="1"/>
          </p:cNvPicPr>
          <p:nvPr/>
        </p:nvPicPr>
        <p:blipFill>
          <a:blip r:embed="rId2"/>
          <a:srcRect r="-2209" b="5980"/>
          <a:stretch>
            <a:fillRect/>
          </a:stretch>
        </p:blipFill>
        <p:spPr>
          <a:xfrm>
            <a:off x="5737225" y="261938"/>
            <a:ext cx="4679950" cy="3168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Text Box 4"/>
          <p:cNvSpPr txBox="1"/>
          <p:nvPr/>
        </p:nvSpPr>
        <p:spPr>
          <a:xfrm>
            <a:off x="1920875" y="3717925"/>
            <a:ext cx="8424863" cy="1476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A:What chores does your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</a:rPr>
              <a:t>…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usually do at home?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17" name="Text Box 5"/>
          <p:cNvSpPr txBox="1"/>
          <p:nvPr/>
        </p:nvSpPr>
        <p:spPr>
          <a:xfrm>
            <a:off x="1704975" y="5013325"/>
            <a:ext cx="885825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B:She/He usually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waters the plants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ldLvl="0"/>
      <p:bldP spid="13317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8082" name="Text Box 2"/>
          <p:cNvSpPr txBox="1"/>
          <p:nvPr/>
        </p:nvSpPr>
        <p:spPr>
          <a:xfrm>
            <a:off x="1703388" y="188913"/>
            <a:ext cx="23764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Pairwork.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pic>
        <p:nvPicPr>
          <p:cNvPr id="558083" name="Picture 3" descr="u=4162035804,1380922495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981075"/>
            <a:ext cx="2614613" cy="2808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8084" name="Picture 4" descr="u=3969916624,1179377433&amp;fm=21&amp;gp=0"/>
          <p:cNvPicPr>
            <a:picLocks noChangeAspect="1"/>
          </p:cNvPicPr>
          <p:nvPr/>
        </p:nvPicPr>
        <p:blipFill>
          <a:blip r:embed="rId2"/>
          <a:srcRect r="836" b="10545"/>
          <a:stretch>
            <a:fillRect/>
          </a:stretch>
        </p:blipFill>
        <p:spPr>
          <a:xfrm>
            <a:off x="8329613" y="1125538"/>
            <a:ext cx="2339975" cy="2160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8085" name="Picture 5" descr="u=448214038,3828977473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2900" y="1196975"/>
            <a:ext cx="2592388" cy="2206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8086" name="Picture 6" descr="u=2493570618,3755417177&amp;fm=21&amp;gp=0"/>
          <p:cNvPicPr>
            <a:picLocks noChangeAspect="1"/>
          </p:cNvPicPr>
          <p:nvPr/>
        </p:nvPicPr>
        <p:blipFill>
          <a:blip r:embed="rId4"/>
          <a:srcRect r="-1129" b="2586"/>
          <a:stretch>
            <a:fillRect/>
          </a:stretch>
        </p:blipFill>
        <p:spPr>
          <a:xfrm>
            <a:off x="6384925" y="836613"/>
            <a:ext cx="2016125" cy="2441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3" name="Text Box 7"/>
          <p:cNvSpPr txBox="1"/>
          <p:nvPr/>
        </p:nvSpPr>
        <p:spPr>
          <a:xfrm>
            <a:off x="1920875" y="4508500"/>
            <a:ext cx="8423275" cy="1476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A:What chores do you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</a:rPr>
              <a:t>…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usually do at home?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344" name="Text Box 8"/>
          <p:cNvSpPr txBox="1"/>
          <p:nvPr/>
        </p:nvSpPr>
        <p:spPr>
          <a:xfrm>
            <a:off x="1847850" y="5805488"/>
            <a:ext cx="885825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B:I usually</a:t>
            </a:r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…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bldLvl="0"/>
      <p:bldP spid="14344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9106" name="Text Box 2"/>
          <p:cNvSpPr txBox="1"/>
          <p:nvPr/>
        </p:nvSpPr>
        <p:spPr>
          <a:xfrm>
            <a:off x="1703388" y="188913"/>
            <a:ext cx="23764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Pairwork.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pic>
        <p:nvPicPr>
          <p:cNvPr id="559107" name="Picture 3" descr="rj00076_看图王"/>
          <p:cNvPicPr>
            <a:picLocks noChangeAspect="1"/>
          </p:cNvPicPr>
          <p:nvPr/>
        </p:nvPicPr>
        <p:blipFill>
          <a:blip r:embed="rId1"/>
          <a:srcRect l="4779" t="12038" r="11963" b="63258"/>
          <a:stretch>
            <a:fillRect/>
          </a:stretch>
        </p:blipFill>
        <p:spPr>
          <a:xfrm>
            <a:off x="1776413" y="908050"/>
            <a:ext cx="8066087" cy="3451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Text Box 4"/>
          <p:cNvSpPr txBox="1"/>
          <p:nvPr/>
        </p:nvSpPr>
        <p:spPr>
          <a:xfrm>
            <a:off x="1920875" y="4508500"/>
            <a:ext cx="8423275" cy="1476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A:What chores do you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</a:rPr>
              <a:t>…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usually do at home?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5365" name="Text Box 5"/>
          <p:cNvSpPr txBox="1"/>
          <p:nvPr/>
        </p:nvSpPr>
        <p:spPr>
          <a:xfrm>
            <a:off x="1847850" y="5805488"/>
            <a:ext cx="885825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B:I usually</a:t>
            </a:r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…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ldLvl="0"/>
      <p:bldP spid="15365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60130" name="Picture 2" descr="rj00076_看图王"/>
          <p:cNvPicPr>
            <a:picLocks noChangeAspect="1"/>
          </p:cNvPicPr>
          <p:nvPr/>
        </p:nvPicPr>
        <p:blipFill>
          <a:blip r:embed="rId1"/>
          <a:srcRect l="9346" t="35074" r="5901" b="6871"/>
          <a:stretch>
            <a:fillRect/>
          </a:stretch>
        </p:blipFill>
        <p:spPr>
          <a:xfrm>
            <a:off x="1631950" y="190500"/>
            <a:ext cx="8856663" cy="6400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61154" name="Picture 2" descr="rj00077_看图王"/>
          <p:cNvPicPr>
            <a:picLocks noChangeAspect="1"/>
          </p:cNvPicPr>
          <p:nvPr/>
        </p:nvPicPr>
        <p:blipFill>
          <a:blip r:embed="rId1"/>
          <a:srcRect l="4753" t="3908" r="4352" b="72389"/>
          <a:stretch>
            <a:fillRect/>
          </a:stretch>
        </p:blipFill>
        <p:spPr>
          <a:xfrm>
            <a:off x="1704975" y="406400"/>
            <a:ext cx="8880475" cy="6337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1" name="Picture 3" descr="u=1682497276,953611760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0250" y="3071813"/>
            <a:ext cx="608013" cy="6080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2" name="Picture 4" descr="u=1682497276,953611760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7075" y="3786188"/>
            <a:ext cx="646113" cy="6461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Picture 5" descr="u=1682497276,953611760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7075" y="5286375"/>
            <a:ext cx="646113" cy="6461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4" name="Picture 6" descr="u=1682497276,953611760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3925" y="2286000"/>
            <a:ext cx="623888" cy="622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5" name="Picture 7" descr="u=1682497276,953611760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4875" y="3786188"/>
            <a:ext cx="622300" cy="6207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6" name="Picture 8" descr="u=1682497276,953611760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7425" y="6000750"/>
            <a:ext cx="631825" cy="6302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7" name="Picture 9" descr="u=1682497276,953611760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3925" y="3021013"/>
            <a:ext cx="623888" cy="622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2178" name="Text Box 2"/>
          <p:cNvSpPr txBox="1"/>
          <p:nvPr/>
        </p:nvSpPr>
        <p:spPr>
          <a:xfrm>
            <a:off x="1776413" y="117475"/>
            <a:ext cx="439261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Read and answer.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18435" name="Text Box 3"/>
          <p:cNvSpPr txBox="1"/>
          <p:nvPr/>
        </p:nvSpPr>
        <p:spPr>
          <a:xfrm>
            <a:off x="1631950" y="4941888"/>
            <a:ext cx="8640763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1.Did Tom clean his bedroom? 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2.Did Kathy walk the dog?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3.What chores did Kathy do? 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62180" name="Picture 4" descr="rj00076_看图王"/>
          <p:cNvPicPr>
            <a:picLocks noChangeAspect="1"/>
          </p:cNvPicPr>
          <p:nvPr/>
        </p:nvPicPr>
        <p:blipFill>
          <a:blip r:embed="rId1"/>
          <a:srcRect l="7823" t="41167" r="5901" b="7796"/>
          <a:stretch>
            <a:fillRect/>
          </a:stretch>
        </p:blipFill>
        <p:spPr>
          <a:xfrm>
            <a:off x="1847850" y="692150"/>
            <a:ext cx="8137525" cy="4321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63202" name="Picture 2" descr="rj00076_看图王"/>
          <p:cNvPicPr>
            <a:picLocks noChangeAspect="1"/>
          </p:cNvPicPr>
          <p:nvPr/>
        </p:nvPicPr>
        <p:blipFill>
          <a:blip r:embed="rId1"/>
          <a:srcRect l="7823" t="41167" r="5901" b="7796"/>
          <a:stretch>
            <a:fillRect/>
          </a:stretch>
        </p:blipFill>
        <p:spPr>
          <a:xfrm>
            <a:off x="1631950" y="1054100"/>
            <a:ext cx="8856663" cy="5832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花边圆形2 255"/>
          <p:cNvSpPr/>
          <p:nvPr/>
        </p:nvSpPr>
        <p:spPr>
          <a:xfrm>
            <a:off x="7248525" y="1196975"/>
            <a:ext cx="2806700" cy="646113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219555" y="5"/>
              </a:cxn>
              <a:cxn ang="0">
                <a:pos x="5160742" y="5"/>
              </a:cxn>
              <a:cxn ang="0">
                <a:pos x="2450258" y="0"/>
              </a:cxn>
              <a:cxn ang="0">
                <a:pos x="2930044" y="0"/>
              </a:cxn>
              <a:cxn ang="0">
                <a:pos x="3087075" y="0"/>
              </a:cxn>
              <a:cxn ang="0">
                <a:pos x="3462326" y="0"/>
              </a:cxn>
              <a:cxn ang="0">
                <a:pos x="3842346" y="1"/>
              </a:cxn>
              <a:cxn ang="0">
                <a:pos x="4158923" y="1"/>
              </a:cxn>
              <a:cxn ang="0">
                <a:pos x="4486416" y="1"/>
              </a:cxn>
              <a:cxn ang="0">
                <a:pos x="4711733" y="2"/>
              </a:cxn>
              <a:cxn ang="0">
                <a:pos x="4954654" y="3"/>
              </a:cxn>
              <a:cxn ang="0">
                <a:pos x="5066664" y="3"/>
              </a:cxn>
              <a:cxn ang="0">
                <a:pos x="5201229" y="4"/>
              </a:cxn>
              <a:cxn ang="0">
                <a:pos x="5188967" y="5"/>
              </a:cxn>
              <a:cxn ang="0">
                <a:pos x="5196261" y="5"/>
              </a:cxn>
              <a:cxn ang="0">
                <a:pos x="5066664" y="6"/>
              </a:cxn>
              <a:cxn ang="0">
                <a:pos x="4956893" y="7"/>
              </a:cxn>
              <a:cxn ang="0">
                <a:pos x="4711733" y="7"/>
              </a:cxn>
              <a:cxn ang="0">
                <a:pos x="4489906" y="8"/>
              </a:cxn>
              <a:cxn ang="0">
                <a:pos x="4158921" y="8"/>
              </a:cxn>
              <a:cxn ang="0">
                <a:pos x="3846739" y="9"/>
              </a:cxn>
              <a:cxn ang="0">
                <a:pos x="3462324" y="9"/>
              </a:cxn>
              <a:cxn ang="0">
                <a:pos x="3090362" y="9"/>
              </a:cxn>
              <a:cxn ang="0">
                <a:pos x="2690149" y="9"/>
              </a:cxn>
              <a:cxn ang="0">
                <a:pos x="2289938" y="9"/>
              </a:cxn>
              <a:cxn ang="0">
                <a:pos x="1917972" y="9"/>
              </a:cxn>
              <a:cxn ang="0">
                <a:pos x="1533558" y="9"/>
              </a:cxn>
              <a:cxn ang="0">
                <a:pos x="1221376" y="8"/>
              </a:cxn>
              <a:cxn ang="0">
                <a:pos x="886544" y="8"/>
              </a:cxn>
              <a:cxn ang="0">
                <a:pos x="668559" y="7"/>
              </a:cxn>
              <a:cxn ang="0">
                <a:pos x="417475" y="7"/>
              </a:cxn>
              <a:cxn ang="0">
                <a:pos x="313625" y="6"/>
              </a:cxn>
              <a:cxn ang="0">
                <a:pos x="179063" y="5"/>
              </a:cxn>
              <a:cxn ang="0">
                <a:pos x="191326" y="5"/>
              </a:cxn>
              <a:cxn ang="0">
                <a:pos x="179066" y="4"/>
              </a:cxn>
              <a:cxn ang="0">
                <a:pos x="313625" y="3"/>
              </a:cxn>
              <a:cxn ang="0">
                <a:pos x="417474" y="3"/>
              </a:cxn>
              <a:cxn ang="0">
                <a:pos x="668560" y="2"/>
              </a:cxn>
              <a:cxn ang="0">
                <a:pos x="886545" y="1"/>
              </a:cxn>
              <a:cxn ang="0">
                <a:pos x="1221378" y="1"/>
              </a:cxn>
              <a:cxn ang="0">
                <a:pos x="1532163" y="1"/>
              </a:cxn>
              <a:cxn ang="0">
                <a:pos x="1917973" y="0"/>
              </a:cxn>
              <a:cxn ang="0">
                <a:pos x="2290840" y="0"/>
              </a:cxn>
              <a:cxn ang="0">
                <a:pos x="2450258" y="0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63204" name="Text Box 4"/>
          <p:cNvSpPr txBox="1"/>
          <p:nvPr/>
        </p:nvSpPr>
        <p:spPr>
          <a:xfrm>
            <a:off x="1704975" y="188913"/>
            <a:ext cx="590391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Circle the answers.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4226" name="Text Box 2"/>
          <p:cNvSpPr txBox="1"/>
          <p:nvPr/>
        </p:nvSpPr>
        <p:spPr>
          <a:xfrm>
            <a:off x="2208213" y="1557338"/>
            <a:ext cx="7016750" cy="13220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1.Did Tom clean his bedroom?  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64227" name="Text Box 3"/>
          <p:cNvSpPr txBox="1"/>
          <p:nvPr/>
        </p:nvSpPr>
        <p:spPr>
          <a:xfrm>
            <a:off x="1614488" y="354013"/>
            <a:ext cx="5778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Let's check your answers.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20484" name="Text Box 4"/>
          <p:cNvSpPr txBox="1"/>
          <p:nvPr/>
        </p:nvSpPr>
        <p:spPr>
          <a:xfrm>
            <a:off x="2208213" y="2925763"/>
            <a:ext cx="5329237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Yes, he did.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65250" name="Picture 2" descr="rj00076_看图王"/>
          <p:cNvPicPr>
            <a:picLocks noChangeAspect="1"/>
          </p:cNvPicPr>
          <p:nvPr/>
        </p:nvPicPr>
        <p:blipFill>
          <a:blip r:embed="rId1"/>
          <a:srcRect l="7823" t="41167" r="5901" b="7796"/>
          <a:stretch>
            <a:fillRect/>
          </a:stretch>
        </p:blipFill>
        <p:spPr>
          <a:xfrm>
            <a:off x="1487488" y="765175"/>
            <a:ext cx="9144000" cy="6121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花边圆形2 255"/>
          <p:cNvSpPr/>
          <p:nvPr/>
        </p:nvSpPr>
        <p:spPr>
          <a:xfrm>
            <a:off x="1706563" y="5662613"/>
            <a:ext cx="3671887" cy="647700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2464804" y="5"/>
              </a:cxn>
              <a:cxn ang="0">
                <a:pos x="57936456" y="5"/>
              </a:cxn>
              <a:cxn ang="0">
                <a:pos x="27507487" y="0"/>
              </a:cxn>
              <a:cxn ang="0">
                <a:pos x="32893768" y="0"/>
              </a:cxn>
              <a:cxn ang="0">
                <a:pos x="34656657" y="1"/>
              </a:cxn>
              <a:cxn ang="0">
                <a:pos x="38869381" y="1"/>
              </a:cxn>
              <a:cxn ang="0">
                <a:pos x="43135577" y="1"/>
              </a:cxn>
              <a:cxn ang="0">
                <a:pos x="46689602" y="1"/>
              </a:cxn>
              <a:cxn ang="0">
                <a:pos x="50366205" y="2"/>
              </a:cxn>
              <a:cxn ang="0">
                <a:pos x="52895692" y="2"/>
              </a:cxn>
              <a:cxn ang="0">
                <a:pos x="55622767" y="3"/>
              </a:cxn>
              <a:cxn ang="0">
                <a:pos x="56880358" y="4"/>
              </a:cxn>
              <a:cxn ang="0">
                <a:pos x="58390984" y="4"/>
              </a:cxn>
              <a:cxn ang="0">
                <a:pos x="58253295" y="5"/>
              </a:cxn>
              <a:cxn ang="0">
                <a:pos x="58335173" y="6"/>
              </a:cxn>
              <a:cxn ang="0">
                <a:pos x="56880358" y="7"/>
              </a:cxn>
              <a:cxn ang="0">
                <a:pos x="55647970" y="7"/>
              </a:cxn>
              <a:cxn ang="0">
                <a:pos x="52895692" y="8"/>
              </a:cxn>
              <a:cxn ang="0">
                <a:pos x="50405305" y="8"/>
              </a:cxn>
              <a:cxn ang="0">
                <a:pos x="46689557" y="9"/>
              </a:cxn>
              <a:cxn ang="0">
                <a:pos x="43184940" y="9"/>
              </a:cxn>
              <a:cxn ang="0">
                <a:pos x="38869313" y="10"/>
              </a:cxn>
              <a:cxn ang="0">
                <a:pos x="34693554" y="10"/>
              </a:cxn>
              <a:cxn ang="0">
                <a:pos x="30200570" y="10"/>
              </a:cxn>
              <a:cxn ang="0">
                <a:pos x="25707678" y="10"/>
              </a:cxn>
              <a:cxn ang="0">
                <a:pos x="21531834" y="10"/>
              </a:cxn>
              <a:cxn ang="0">
                <a:pos x="17216252" y="9"/>
              </a:cxn>
              <a:cxn ang="0">
                <a:pos x="13711635" y="9"/>
              </a:cxn>
              <a:cxn ang="0">
                <a:pos x="9952653" y="8"/>
              </a:cxn>
              <a:cxn ang="0">
                <a:pos x="7505474" y="8"/>
              </a:cxn>
              <a:cxn ang="0">
                <a:pos x="4686746" y="7"/>
              </a:cxn>
              <a:cxn ang="0">
                <a:pos x="3520864" y="7"/>
              </a:cxn>
              <a:cxn ang="0">
                <a:pos x="2010233" y="6"/>
              </a:cxn>
              <a:cxn ang="0">
                <a:pos x="2147886" y="5"/>
              </a:cxn>
              <a:cxn ang="0">
                <a:pos x="2010241" y="4"/>
              </a:cxn>
              <a:cxn ang="0">
                <a:pos x="3520864" y="4"/>
              </a:cxn>
              <a:cxn ang="0">
                <a:pos x="4686718" y="3"/>
              </a:cxn>
              <a:cxn ang="0">
                <a:pos x="7505491" y="2"/>
              </a:cxn>
              <a:cxn ang="0">
                <a:pos x="9952675" y="2"/>
              </a:cxn>
              <a:cxn ang="0">
                <a:pos x="13711647" y="1"/>
              </a:cxn>
              <a:cxn ang="0">
                <a:pos x="17200642" y="1"/>
              </a:cxn>
              <a:cxn ang="0">
                <a:pos x="21531868" y="1"/>
              </a:cxn>
              <a:cxn ang="0">
                <a:pos x="25717827" y="0"/>
              </a:cxn>
              <a:cxn ang="0">
                <a:pos x="27507487" y="0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65252" name="Text Box 4"/>
          <p:cNvSpPr txBox="1"/>
          <p:nvPr/>
        </p:nvSpPr>
        <p:spPr>
          <a:xfrm>
            <a:off x="1704975" y="188913"/>
            <a:ext cx="590391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Circle the answers.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Text Box 2"/>
          <p:cNvSpPr txBox="1"/>
          <p:nvPr/>
        </p:nvSpPr>
        <p:spPr>
          <a:xfrm>
            <a:off x="1847850" y="4076700"/>
            <a:ext cx="835342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A:What chores do you usually do at home?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099" name="Text Box 3"/>
          <p:cNvSpPr txBox="1"/>
          <p:nvPr/>
        </p:nvSpPr>
        <p:spPr>
          <a:xfrm>
            <a:off x="1847850" y="5013325"/>
            <a:ext cx="806450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B:I usually </a:t>
            </a:r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sweep the floor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547844" name="Picture 4" descr="u=3216139,985932589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1950" y="44450"/>
            <a:ext cx="6486525" cy="4032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ldLvl="0"/>
      <p:bldP spid="4099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6274" name="Text Box 2"/>
          <p:cNvSpPr txBox="1"/>
          <p:nvPr/>
        </p:nvSpPr>
        <p:spPr>
          <a:xfrm>
            <a:off x="2208213" y="1557338"/>
            <a:ext cx="598297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2.Did Kathy walk the dog?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66275" name="Text Box 3"/>
          <p:cNvSpPr txBox="1"/>
          <p:nvPr/>
        </p:nvSpPr>
        <p:spPr>
          <a:xfrm>
            <a:off x="1631950" y="333375"/>
            <a:ext cx="5778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Let's check your answers.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22532" name="Text Box 4"/>
          <p:cNvSpPr txBox="1"/>
          <p:nvPr/>
        </p:nvSpPr>
        <p:spPr>
          <a:xfrm>
            <a:off x="2711450" y="2781300"/>
            <a:ext cx="482600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Yes, she did.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67298" name="Picture 2" descr="rj00076_看图王"/>
          <p:cNvPicPr>
            <a:picLocks noChangeAspect="1"/>
          </p:cNvPicPr>
          <p:nvPr/>
        </p:nvPicPr>
        <p:blipFill>
          <a:blip r:embed="rId1"/>
          <a:srcRect l="7823" t="41167" r="5901" b="7796"/>
          <a:stretch>
            <a:fillRect/>
          </a:stretch>
        </p:blipFill>
        <p:spPr>
          <a:xfrm>
            <a:off x="1631950" y="117475"/>
            <a:ext cx="8929688" cy="674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花边圆形2 255"/>
          <p:cNvSpPr/>
          <p:nvPr/>
        </p:nvSpPr>
        <p:spPr>
          <a:xfrm>
            <a:off x="1920875" y="5518150"/>
            <a:ext cx="3240088" cy="863600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799449" y="66"/>
              </a:cxn>
              <a:cxn ang="0">
                <a:pos x="18791405" y="66"/>
              </a:cxn>
              <a:cxn ang="0">
                <a:pos x="8921936" y="0"/>
              </a:cxn>
              <a:cxn ang="0">
                <a:pos x="10668936" y="0"/>
              </a:cxn>
              <a:cxn ang="0">
                <a:pos x="11240728" y="5"/>
              </a:cxn>
              <a:cxn ang="0">
                <a:pos x="12607091" y="8"/>
              </a:cxn>
              <a:cxn ang="0">
                <a:pos x="13990834" y="10"/>
              </a:cxn>
              <a:cxn ang="0">
                <a:pos x="15143545" y="17"/>
              </a:cxn>
              <a:cxn ang="0">
                <a:pos x="16336036" y="22"/>
              </a:cxn>
              <a:cxn ang="0">
                <a:pos x="17156463" y="30"/>
              </a:cxn>
              <a:cxn ang="0">
                <a:pos x="18041014" y="38"/>
              </a:cxn>
              <a:cxn ang="0">
                <a:pos x="18448853" y="47"/>
              </a:cxn>
              <a:cxn ang="0">
                <a:pos x="18938829" y="57"/>
              </a:cxn>
              <a:cxn ang="0">
                <a:pos x="18894179" y="66"/>
              </a:cxn>
              <a:cxn ang="0">
                <a:pos x="18920716" y="76"/>
              </a:cxn>
              <a:cxn ang="0">
                <a:pos x="18448853" y="85"/>
              </a:cxn>
              <a:cxn ang="0">
                <a:pos x="18049138" y="95"/>
              </a:cxn>
              <a:cxn ang="0">
                <a:pos x="17156463" y="103"/>
              </a:cxn>
              <a:cxn ang="0">
                <a:pos x="16348729" y="111"/>
              </a:cxn>
              <a:cxn ang="0">
                <a:pos x="15143535" y="116"/>
              </a:cxn>
              <a:cxn ang="0">
                <a:pos x="14006833" y="122"/>
              </a:cxn>
              <a:cxn ang="0">
                <a:pos x="12607081" y="125"/>
              </a:cxn>
              <a:cxn ang="0">
                <a:pos x="11252700" y="129"/>
              </a:cxn>
              <a:cxn ang="0">
                <a:pos x="9795422" y="128"/>
              </a:cxn>
              <a:cxn ang="0">
                <a:pos x="8338167" y="129"/>
              </a:cxn>
              <a:cxn ang="0">
                <a:pos x="6983756" y="125"/>
              </a:cxn>
              <a:cxn ang="0">
                <a:pos x="5584014" y="122"/>
              </a:cxn>
              <a:cxn ang="0">
                <a:pos x="4447308" y="116"/>
              </a:cxn>
              <a:cxn ang="0">
                <a:pos x="3228097" y="111"/>
              </a:cxn>
              <a:cxn ang="0">
                <a:pos x="2434370" y="103"/>
              </a:cxn>
              <a:cxn ang="0">
                <a:pos x="1520119" y="95"/>
              </a:cxn>
              <a:cxn ang="0">
                <a:pos x="1141979" y="85"/>
              </a:cxn>
              <a:cxn ang="0">
                <a:pos x="652009" y="76"/>
              </a:cxn>
              <a:cxn ang="0">
                <a:pos x="696654" y="66"/>
              </a:cxn>
              <a:cxn ang="0">
                <a:pos x="652013" y="57"/>
              </a:cxn>
              <a:cxn ang="0">
                <a:pos x="1141979" y="47"/>
              </a:cxn>
              <a:cxn ang="0">
                <a:pos x="1520117" y="38"/>
              </a:cxn>
              <a:cxn ang="0">
                <a:pos x="2434372" y="30"/>
              </a:cxn>
              <a:cxn ang="0">
                <a:pos x="3228102" y="22"/>
              </a:cxn>
              <a:cxn ang="0">
                <a:pos x="4447308" y="17"/>
              </a:cxn>
              <a:cxn ang="0">
                <a:pos x="5578955" y="10"/>
              </a:cxn>
              <a:cxn ang="0">
                <a:pos x="6983761" y="8"/>
              </a:cxn>
              <a:cxn ang="0">
                <a:pos x="8341453" y="4"/>
              </a:cxn>
              <a:cxn ang="0">
                <a:pos x="8921936" y="0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Text Box 2"/>
          <p:cNvSpPr txBox="1"/>
          <p:nvPr/>
        </p:nvSpPr>
        <p:spPr>
          <a:xfrm>
            <a:off x="1776413" y="2060575"/>
            <a:ext cx="864076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3.What chores did Kathy do?  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68323" name="Text Box 3"/>
          <p:cNvSpPr txBox="1"/>
          <p:nvPr/>
        </p:nvSpPr>
        <p:spPr>
          <a:xfrm>
            <a:off x="1704975" y="188913"/>
            <a:ext cx="66960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Check your answer.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4580" name="Text Box 4"/>
          <p:cNvSpPr txBox="1"/>
          <p:nvPr/>
        </p:nvSpPr>
        <p:spPr>
          <a:xfrm>
            <a:off x="1776413" y="2925763"/>
            <a:ext cx="763270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She walked the dog.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ldLvl="0"/>
      <p:bldP spid="24580" grpId="0" bldLvl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69346" name="Picture 2" descr="rj00077_看图王"/>
          <p:cNvPicPr>
            <a:picLocks noChangeAspect="1"/>
          </p:cNvPicPr>
          <p:nvPr/>
        </p:nvPicPr>
        <p:blipFill>
          <a:blip r:embed="rId1"/>
          <a:srcRect l="6274" t="29019" r="7050" b="38258"/>
          <a:stretch>
            <a:fillRect/>
          </a:stretch>
        </p:blipFill>
        <p:spPr>
          <a:xfrm>
            <a:off x="1633538" y="117475"/>
            <a:ext cx="8994775" cy="66246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9347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538" y="117475"/>
            <a:ext cx="493712" cy="574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70370" name="Picture 2" descr="rj00077_看图王"/>
          <p:cNvPicPr>
            <a:picLocks noChangeAspect="1"/>
          </p:cNvPicPr>
          <p:nvPr/>
        </p:nvPicPr>
        <p:blipFill>
          <a:blip r:embed="rId1"/>
          <a:srcRect l="7050" t="60611" r="7744" b="20407"/>
          <a:stretch>
            <a:fillRect/>
          </a:stretch>
        </p:blipFill>
        <p:spPr>
          <a:xfrm>
            <a:off x="1560513" y="117475"/>
            <a:ext cx="8890000" cy="6626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Text Box 3"/>
          <p:cNvSpPr txBox="1"/>
          <p:nvPr/>
        </p:nvSpPr>
        <p:spPr>
          <a:xfrm>
            <a:off x="3141663" y="3214688"/>
            <a:ext cx="50260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usually walks the dog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28" name="Text Box 4"/>
          <p:cNvSpPr txBox="1"/>
          <p:nvPr/>
        </p:nvSpPr>
        <p:spPr>
          <a:xfrm>
            <a:off x="3141663" y="4357688"/>
            <a:ext cx="58832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usually sweeps the floor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29" name="Text Box 5"/>
          <p:cNvSpPr txBox="1"/>
          <p:nvPr/>
        </p:nvSpPr>
        <p:spPr>
          <a:xfrm>
            <a:off x="2024063" y="5500688"/>
            <a:ext cx="567531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usually water the plants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70374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513" y="620713"/>
            <a:ext cx="328612" cy="936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ldLvl="0"/>
      <p:bldP spid="26628" grpId="0" bldLvl="0"/>
      <p:bldP spid="26629" grpId="0" bldLvl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1394" name="矩形 2"/>
          <p:cNvSpPr/>
          <p:nvPr/>
        </p:nvSpPr>
        <p:spPr>
          <a:xfrm>
            <a:off x="4169569" y="765175"/>
            <a:ext cx="3486150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5400" b="1" dirty="0">
                <a:solidFill>
                  <a:srgbClr val="FF00FF"/>
                </a:solidFill>
                <a:latin typeface="Calibri" panose="020F0502020204030204" charset="0"/>
                <a:sym typeface="Calibri" panose="020F0502020204030204" charset="0"/>
              </a:rPr>
              <a:t>Homework</a:t>
            </a:r>
            <a:r>
              <a:rPr lang="en-US" altLang="zh-CN" sz="5400" b="1" dirty="0">
                <a:solidFill>
                  <a:srgbClr val="FFF2ED"/>
                </a:solidFill>
                <a:latin typeface="Calibri" panose="020F0502020204030204" charset="0"/>
                <a:sym typeface="Calibri" panose="020F0502020204030204" charset="0"/>
              </a:rPr>
              <a:t> </a:t>
            </a:r>
            <a:endParaRPr lang="zh-CN" altLang="en-US" sz="5400" b="1" dirty="0">
              <a:solidFill>
                <a:srgbClr val="FFF2ED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571395" name="TextBox 3"/>
          <p:cNvSpPr/>
          <p:nvPr/>
        </p:nvSpPr>
        <p:spPr>
          <a:xfrm>
            <a:off x="2784475" y="2565400"/>
            <a:ext cx="6840538" cy="31692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1.和同学一起谈论自己的家庭成员在家做什么家务。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  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2. 写一个有关谈论做家务的小对话，和同桌一起练习。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Text Box 2"/>
          <p:cNvSpPr txBox="1"/>
          <p:nvPr/>
        </p:nvSpPr>
        <p:spPr>
          <a:xfrm>
            <a:off x="2136775" y="4005263"/>
            <a:ext cx="8064500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A:What chores does </a:t>
            </a:r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your father 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usually do at home?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23" name="Text Box 3"/>
          <p:cNvSpPr txBox="1"/>
          <p:nvPr/>
        </p:nvSpPr>
        <p:spPr>
          <a:xfrm>
            <a:off x="2136775" y="5302250"/>
            <a:ext cx="806450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B:He usually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 takes out the rubbish.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548868" name="Picture 4" descr="u=448214038,3828977473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04975" y="261938"/>
            <a:ext cx="5903913" cy="3768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/>
      <p:bldP spid="5123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49890" name="Picture 2" descr="u=907151330,4118229100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04975" y="188913"/>
            <a:ext cx="6408738" cy="36337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Text Box 3"/>
          <p:cNvSpPr txBox="1"/>
          <p:nvPr/>
        </p:nvSpPr>
        <p:spPr>
          <a:xfrm>
            <a:off x="1847850" y="4076700"/>
            <a:ext cx="835342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A:What chores do you usually do at home?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48" name="Text Box 4"/>
          <p:cNvSpPr txBox="1"/>
          <p:nvPr/>
        </p:nvSpPr>
        <p:spPr>
          <a:xfrm>
            <a:off x="1847850" y="5013325"/>
            <a:ext cx="806450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B:I usually </a:t>
            </a:r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wash the clothes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ldLvl="0"/>
      <p:bldP spid="6148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 Box 2"/>
          <p:cNvSpPr txBox="1"/>
          <p:nvPr/>
        </p:nvSpPr>
        <p:spPr>
          <a:xfrm>
            <a:off x="1847850" y="4076700"/>
            <a:ext cx="8353425" cy="1476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A:What chores does your mother usually do at home?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71" name="Text Box 3"/>
          <p:cNvSpPr txBox="1"/>
          <p:nvPr/>
        </p:nvSpPr>
        <p:spPr>
          <a:xfrm>
            <a:off x="1847850" y="5445125"/>
            <a:ext cx="806450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B:She usually </a:t>
            </a:r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walks the dog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550916" name="Picture 6" descr="c:\documents and settings\administrator\application data\360se6\User Data\temp\15906_180042388126_2.jpg"/>
          <p:cNvPicPr>
            <a:picLocks noChangeAspect="1"/>
          </p:cNvPicPr>
          <p:nvPr/>
        </p:nvPicPr>
        <p:blipFill>
          <a:blip r:embed="rId1"/>
          <a:srcRect r="-288" b="11804"/>
          <a:stretch>
            <a:fillRect/>
          </a:stretch>
        </p:blipFill>
        <p:spPr>
          <a:xfrm>
            <a:off x="3575050" y="908050"/>
            <a:ext cx="4897438" cy="32305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2"/>
          <p:cNvSpPr txBox="1"/>
          <p:nvPr/>
        </p:nvSpPr>
        <p:spPr>
          <a:xfrm>
            <a:off x="1847850" y="4076700"/>
            <a:ext cx="8353425" cy="1476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A:What chores does your sister usually do at home?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5" name="Text Box 3"/>
          <p:cNvSpPr txBox="1"/>
          <p:nvPr/>
        </p:nvSpPr>
        <p:spPr>
          <a:xfrm>
            <a:off x="1847850" y="5445125"/>
            <a:ext cx="806450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B:She usually </a:t>
            </a:r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waters the flowers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551940" name="Picture 4" descr="u=3276507038,1250809099&amp;fm=21&amp;gp=0"/>
          <p:cNvPicPr>
            <a:picLocks noChangeAspect="1"/>
          </p:cNvPicPr>
          <p:nvPr/>
        </p:nvPicPr>
        <p:blipFill>
          <a:blip r:embed="rId1"/>
          <a:srcRect r="-2209" b="5980"/>
          <a:stretch>
            <a:fillRect/>
          </a:stretch>
        </p:blipFill>
        <p:spPr>
          <a:xfrm>
            <a:off x="3000375" y="981075"/>
            <a:ext cx="5632450" cy="2879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ldLvl="0"/>
      <p:bldP spid="8195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 Box 2"/>
          <p:cNvSpPr txBox="1"/>
          <p:nvPr/>
        </p:nvSpPr>
        <p:spPr>
          <a:xfrm>
            <a:off x="1847850" y="4076700"/>
            <a:ext cx="835342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A:What chores do you usually do at home?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219" name="Text Box 3"/>
          <p:cNvSpPr txBox="1"/>
          <p:nvPr/>
        </p:nvSpPr>
        <p:spPr>
          <a:xfrm>
            <a:off x="1992313" y="4941888"/>
            <a:ext cx="8064500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B:I usually help my mother </a:t>
            </a:r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clean the bedroom 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552964" name="Picture 4" descr="u=3969916624,1179377433&amp;fm=21&amp;gp=0"/>
          <p:cNvPicPr>
            <a:picLocks noChangeAspect="1"/>
          </p:cNvPicPr>
          <p:nvPr/>
        </p:nvPicPr>
        <p:blipFill>
          <a:blip r:embed="rId1"/>
          <a:srcRect r="546" b="9021"/>
          <a:stretch>
            <a:fillRect/>
          </a:stretch>
        </p:blipFill>
        <p:spPr>
          <a:xfrm>
            <a:off x="3216275" y="1052513"/>
            <a:ext cx="5148263" cy="2952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ldLvl="0"/>
      <p:bldP spid="9219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Text Box 2"/>
          <p:cNvSpPr txBox="1"/>
          <p:nvPr/>
        </p:nvSpPr>
        <p:spPr>
          <a:xfrm>
            <a:off x="1992313" y="4006850"/>
            <a:ext cx="8497887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A:What chores do you usually do at home?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553987" name="Picture 3" descr="u=2095082606,1780087811&amp;fm=21&amp;gp=0"/>
          <p:cNvPicPr>
            <a:picLocks noChangeAspect="1"/>
          </p:cNvPicPr>
          <p:nvPr/>
        </p:nvPicPr>
        <p:blipFill>
          <a:blip r:embed="rId1"/>
          <a:srcRect r="-1335" b="5498"/>
          <a:stretch>
            <a:fillRect/>
          </a:stretch>
        </p:blipFill>
        <p:spPr>
          <a:xfrm>
            <a:off x="2279650" y="693738"/>
            <a:ext cx="3097213" cy="3360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3988" name="Picture 4" descr="u=2493570618,3755417177&amp;fm=21&amp;gp=0"/>
          <p:cNvPicPr>
            <a:picLocks noChangeAspect="1"/>
          </p:cNvPicPr>
          <p:nvPr/>
        </p:nvPicPr>
        <p:blipFill>
          <a:blip r:embed="rId2"/>
          <a:srcRect r="-1083" b="4726"/>
          <a:stretch>
            <a:fillRect/>
          </a:stretch>
        </p:blipFill>
        <p:spPr>
          <a:xfrm>
            <a:off x="5808663" y="620713"/>
            <a:ext cx="2735262" cy="3240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5" name="Text Box 5"/>
          <p:cNvSpPr txBox="1"/>
          <p:nvPr/>
        </p:nvSpPr>
        <p:spPr>
          <a:xfrm>
            <a:off x="1992313" y="5013325"/>
            <a:ext cx="806450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B:I usually </a:t>
            </a:r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sweep the floor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ldLvl="0"/>
      <p:bldP spid="10245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5010" name="Text Box 2"/>
          <p:cNvSpPr txBox="1"/>
          <p:nvPr/>
        </p:nvSpPr>
        <p:spPr>
          <a:xfrm>
            <a:off x="5940425" y="3246438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zh-CN" dirty="0">
              <a:latin typeface="Arial" panose="020B0604020202020204" pitchFamily="34" charset="0"/>
            </a:endParaRPr>
          </a:p>
        </p:txBody>
      </p:sp>
      <p:pic>
        <p:nvPicPr>
          <p:cNvPr id="555011" name="Picture 3" descr="u=1224729962,3935305758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1950" y="117475"/>
            <a:ext cx="3313113" cy="32972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5012" name="Picture 4" descr="u=448214038,3828977473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975" y="3644900"/>
            <a:ext cx="3608388" cy="2305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9" name="Text Box 5"/>
          <p:cNvSpPr txBox="1"/>
          <p:nvPr/>
        </p:nvSpPr>
        <p:spPr>
          <a:xfrm>
            <a:off x="5160963" y="260350"/>
            <a:ext cx="5040312" cy="2030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A:What chores does your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</a:rPr>
              <a:t>…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usually do at home?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70" name="Text Box 6"/>
          <p:cNvSpPr txBox="1"/>
          <p:nvPr/>
        </p:nvSpPr>
        <p:spPr>
          <a:xfrm>
            <a:off x="5087938" y="2349500"/>
            <a:ext cx="4824412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B:She/He usually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takes out the rubbish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bldLvl="0"/>
      <p:bldP spid="11270" grpId="0" bldLvl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1393</Words>
  <Application>WPS 演示</Application>
  <PresentationFormat>宽屏</PresentationFormat>
  <Paragraphs>125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Arial Black</vt:lpstr>
      <vt:lpstr>Century Schoolbook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2018-09-08T15:23:00Z</dcterms:created>
  <dcterms:modified xsi:type="dcterms:W3CDTF">2018-09-08T15:24:18Z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